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2" r:id="rId4"/>
    <p:sldId id="263" r:id="rId5"/>
    <p:sldId id="258" r:id="rId6"/>
    <p:sldId id="257" r:id="rId7"/>
    <p:sldId id="259" r:id="rId8"/>
    <p:sldId id="268" r:id="rId9"/>
    <p:sldId id="260" r:id="rId10"/>
    <p:sldId id="267" r:id="rId11"/>
    <p:sldId id="261" r:id="rId12"/>
    <p:sldId id="265" r:id="rId13"/>
    <p:sldId id="266"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3493" y="286556"/>
            <a:ext cx="10281119" cy="2160430"/>
          </a:xfrm>
        </p:spPr>
        <p:txBody>
          <a:bodyPr>
            <a:normAutofit fontScale="90000"/>
          </a:bodyPr>
          <a:lstStyle/>
          <a:p>
            <a:pPr algn="ctr"/>
            <a:r>
              <a:rPr lang="en-US" b="1" dirty="0" smtClean="0">
                <a:solidFill>
                  <a:schemeClr val="tx1"/>
                </a:solidFill>
              </a:rPr>
              <a:t>SECURITY and PRIVACY Issues in the INTERNET</a:t>
            </a:r>
            <a:br>
              <a:rPr lang="en-US" b="1" dirty="0" smtClean="0">
                <a:solidFill>
                  <a:schemeClr val="tx1"/>
                </a:solidFill>
              </a:rPr>
            </a:br>
            <a:r>
              <a:rPr lang="en-US" b="1" dirty="0" smtClean="0">
                <a:solidFill>
                  <a:schemeClr val="tx1"/>
                </a:solidFill>
              </a:rPr>
              <a:t> ( A View From Law Enforcement)</a:t>
            </a:r>
            <a:endParaRPr lang="en-ZW" b="1" dirty="0">
              <a:solidFill>
                <a:schemeClr val="tx1"/>
              </a:solidFill>
            </a:endParaRPr>
          </a:p>
        </p:txBody>
      </p:sp>
      <p:sp>
        <p:nvSpPr>
          <p:cNvPr id="3" name="Subtitle 2"/>
          <p:cNvSpPr>
            <a:spLocks noGrp="1"/>
          </p:cNvSpPr>
          <p:nvPr>
            <p:ph type="subTitle" idx="1"/>
          </p:nvPr>
        </p:nvSpPr>
        <p:spPr>
          <a:xfrm>
            <a:off x="1880875" y="3271235"/>
            <a:ext cx="9623737" cy="2987898"/>
          </a:xfrm>
        </p:spPr>
        <p:txBody>
          <a:bodyPr>
            <a:noAutofit/>
          </a:bodyPr>
          <a:lstStyle/>
          <a:p>
            <a:r>
              <a:rPr lang="en-US" sz="2000" b="1" dirty="0" smtClean="0">
                <a:solidFill>
                  <a:schemeClr val="tx1"/>
                </a:solidFill>
              </a:rPr>
              <a:t>Africa Internet Governance Forum 2016</a:t>
            </a:r>
            <a:br>
              <a:rPr lang="en-US" sz="2000" b="1" dirty="0" smtClean="0">
                <a:solidFill>
                  <a:schemeClr val="tx1"/>
                </a:solidFill>
              </a:rPr>
            </a:br>
            <a:r>
              <a:rPr lang="en-US" sz="2000" b="1" dirty="0" smtClean="0">
                <a:solidFill>
                  <a:schemeClr val="tx1"/>
                </a:solidFill>
              </a:rPr>
              <a:t>16-18</a:t>
            </a:r>
            <a:r>
              <a:rPr lang="en-US" sz="2000" b="1" baseline="30000" dirty="0" smtClean="0">
                <a:solidFill>
                  <a:schemeClr val="tx1"/>
                </a:solidFill>
              </a:rPr>
              <a:t>th</a:t>
            </a:r>
            <a:r>
              <a:rPr lang="en-US" sz="2000" b="1" dirty="0" smtClean="0">
                <a:solidFill>
                  <a:schemeClr val="tx1"/>
                </a:solidFill>
              </a:rPr>
              <a:t> October, 2016</a:t>
            </a:r>
            <a:br>
              <a:rPr lang="en-US" sz="2000" b="1" dirty="0" smtClean="0">
                <a:solidFill>
                  <a:schemeClr val="tx1"/>
                </a:solidFill>
              </a:rPr>
            </a:br>
            <a:r>
              <a:rPr lang="en-US" sz="2000" b="1" dirty="0" smtClean="0">
                <a:solidFill>
                  <a:schemeClr val="tx1"/>
                </a:solidFill>
              </a:rPr>
              <a:t>Durban, South Africa.</a:t>
            </a:r>
            <a:endParaRPr lang="en-US" sz="3200" b="1" dirty="0">
              <a:solidFill>
                <a:schemeClr val="tx1"/>
              </a:solidFill>
            </a:endParaRPr>
          </a:p>
          <a:p>
            <a:r>
              <a:rPr lang="en-US" sz="3200" b="1" dirty="0" smtClean="0">
                <a:solidFill>
                  <a:schemeClr val="tx1"/>
                </a:solidFill>
              </a:rPr>
              <a:t/>
            </a:r>
            <a:br>
              <a:rPr lang="en-US" sz="3200" b="1" dirty="0" smtClean="0">
                <a:solidFill>
                  <a:schemeClr val="tx1"/>
                </a:solidFill>
              </a:rPr>
            </a:br>
            <a:r>
              <a:rPr lang="en-US" sz="2000" b="1" dirty="0" smtClean="0">
                <a:solidFill>
                  <a:schemeClr val="tx1"/>
                </a:solidFill>
              </a:rPr>
              <a:t>By MICHAEL ILISHEBO,</a:t>
            </a:r>
            <a:br>
              <a:rPr lang="en-US" sz="2000" b="1" dirty="0" smtClean="0">
                <a:solidFill>
                  <a:schemeClr val="tx1"/>
                </a:solidFill>
              </a:rPr>
            </a:br>
            <a:r>
              <a:rPr lang="en-US" sz="2000" b="1" dirty="0" smtClean="0">
                <a:solidFill>
                  <a:schemeClr val="tx1"/>
                </a:solidFill>
              </a:rPr>
              <a:t>ZAMBIA POLICE SERVICE,</a:t>
            </a:r>
            <a:br>
              <a:rPr lang="en-US" sz="2000" b="1" dirty="0" smtClean="0">
                <a:solidFill>
                  <a:schemeClr val="tx1"/>
                </a:solidFill>
              </a:rPr>
            </a:br>
            <a:r>
              <a:rPr lang="en-US" sz="2000" b="1" dirty="0" smtClean="0">
                <a:solidFill>
                  <a:schemeClr val="tx1"/>
                </a:solidFill>
              </a:rPr>
              <a:t>ZAMBIA.</a:t>
            </a:r>
            <a:endParaRPr lang="en-ZW" sz="2000" b="1" dirty="0">
              <a:solidFill>
                <a:schemeClr val="tx1"/>
              </a:solidFill>
            </a:endParaRPr>
          </a:p>
        </p:txBody>
      </p:sp>
    </p:spTree>
    <p:extLst>
      <p:ext uri="{BB962C8B-B14F-4D97-AF65-F5344CB8AC3E}">
        <p14:creationId xmlns:p14="http://schemas.microsoft.com/office/powerpoint/2010/main" val="2388513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386365"/>
            <a:ext cx="9276567" cy="5962919"/>
          </a:xfrm>
        </p:spPr>
        <p:txBody>
          <a:bodyPr>
            <a:normAutofit lnSpcReduction="10000"/>
          </a:bodyPr>
          <a:lstStyle/>
          <a:p>
            <a:r>
              <a:rPr lang="en-US" sz="2600" dirty="0" smtClean="0"/>
              <a:t>Encryption has boosted privacy among internet users. It has become the best form of securing their data. However, despite the important role encryption plays, criminals have adopted it’s use in their commission of crime on the internet. </a:t>
            </a:r>
          </a:p>
          <a:p>
            <a:pPr lvl="0">
              <a:buClr>
                <a:srgbClr val="353535"/>
              </a:buClr>
            </a:pPr>
            <a:r>
              <a:rPr lang="en-US" sz="2600" dirty="0">
                <a:solidFill>
                  <a:prstClr val="black">
                    <a:lumMod val="75000"/>
                    <a:lumOff val="25000"/>
                  </a:prstClr>
                </a:solidFill>
              </a:rPr>
              <a:t>During the course of investigations, many Law Enforcement Agencies in Africa have encountered a ‘concrete’ barrier that stands between their efforts in collecting information. Encryption has proved to be a barrier to information gathering.</a:t>
            </a:r>
          </a:p>
          <a:p>
            <a:pPr lvl="0">
              <a:buClr>
                <a:srgbClr val="353535"/>
              </a:buClr>
            </a:pPr>
            <a:r>
              <a:rPr lang="en-US" sz="2600" dirty="0">
                <a:solidFill>
                  <a:prstClr val="black">
                    <a:lumMod val="75000"/>
                    <a:lumOff val="25000"/>
                  </a:prstClr>
                </a:solidFill>
              </a:rPr>
              <a:t>The recent FBI vs Apple case (USA) has exposed the standoff between Privacy vs Security</a:t>
            </a:r>
            <a:r>
              <a:rPr lang="en-US" sz="2600" dirty="0" smtClean="0">
                <a:solidFill>
                  <a:prstClr val="black">
                    <a:lumMod val="75000"/>
                    <a:lumOff val="25000"/>
                  </a:prstClr>
                </a:solidFill>
              </a:rPr>
              <a:t>.</a:t>
            </a:r>
          </a:p>
          <a:p>
            <a:pPr lvl="0">
              <a:buClr>
                <a:srgbClr val="353535"/>
              </a:buClr>
            </a:pPr>
            <a:r>
              <a:rPr lang="en-US" sz="2600" dirty="0" smtClean="0">
                <a:solidFill>
                  <a:prstClr val="black">
                    <a:lumMod val="75000"/>
                    <a:lumOff val="25000"/>
                  </a:prstClr>
                </a:solidFill>
              </a:rPr>
              <a:t>Encryption can become an enabler or inhibiter depending on which side of the fence you are standing.</a:t>
            </a:r>
            <a:endParaRPr lang="en-ZW" sz="2600" dirty="0">
              <a:solidFill>
                <a:prstClr val="black">
                  <a:lumMod val="75000"/>
                  <a:lumOff val="25000"/>
                </a:prstClr>
              </a:solidFill>
            </a:endParaRPr>
          </a:p>
          <a:p>
            <a:endParaRPr lang="en-ZW" sz="2600" dirty="0"/>
          </a:p>
        </p:txBody>
      </p:sp>
    </p:spTree>
    <p:extLst>
      <p:ext uri="{BB962C8B-B14F-4D97-AF65-F5344CB8AC3E}">
        <p14:creationId xmlns:p14="http://schemas.microsoft.com/office/powerpoint/2010/main" val="1789763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40914"/>
            <a:ext cx="8911687" cy="785612"/>
          </a:xfrm>
        </p:spPr>
        <p:txBody>
          <a:bodyPr>
            <a:normAutofit fontScale="90000"/>
          </a:bodyPr>
          <a:lstStyle/>
          <a:p>
            <a:r>
              <a:rPr lang="en-US" b="1" u="sng" dirty="0">
                <a:solidFill>
                  <a:schemeClr val="tx1"/>
                </a:solidFill>
              </a:rPr>
              <a:t>5</a:t>
            </a:r>
            <a:r>
              <a:rPr lang="en-US" b="1" u="sng" dirty="0" smtClean="0">
                <a:solidFill>
                  <a:schemeClr val="tx1"/>
                </a:solidFill>
              </a:rPr>
              <a:t>. Security and Privacy – A Compromise</a:t>
            </a:r>
            <a:endParaRPr lang="en-ZW" b="1" u="sng" dirty="0">
              <a:solidFill>
                <a:schemeClr val="tx1"/>
              </a:solidFill>
            </a:endParaRPr>
          </a:p>
        </p:txBody>
      </p:sp>
      <p:sp>
        <p:nvSpPr>
          <p:cNvPr id="3" name="Content Placeholder 2"/>
          <p:cNvSpPr>
            <a:spLocks noGrp="1"/>
          </p:cNvSpPr>
          <p:nvPr>
            <p:ph idx="1"/>
          </p:nvPr>
        </p:nvSpPr>
        <p:spPr>
          <a:xfrm>
            <a:off x="1983345" y="1326525"/>
            <a:ext cx="9736429" cy="4584698"/>
          </a:xfrm>
        </p:spPr>
        <p:txBody>
          <a:bodyPr>
            <a:noAutofit/>
          </a:bodyPr>
          <a:lstStyle/>
          <a:p>
            <a:r>
              <a:rPr lang="en-US" sz="2600" dirty="0" smtClean="0"/>
              <a:t>In the quest to reconcile the two sides of the same problem, the </a:t>
            </a:r>
            <a:r>
              <a:rPr lang="en-US" sz="2600" dirty="0"/>
              <a:t>question at hand </a:t>
            </a:r>
            <a:r>
              <a:rPr lang="en-US" sz="2600" dirty="0" smtClean="0"/>
              <a:t>is </a:t>
            </a:r>
            <a:r>
              <a:rPr lang="en-US" sz="2600" dirty="0"/>
              <a:t>how to use technology responsibly to make citizens safe </a:t>
            </a:r>
            <a:r>
              <a:rPr lang="en-US" sz="2600" dirty="0" smtClean="0"/>
              <a:t>without compromising their privacy.</a:t>
            </a:r>
          </a:p>
          <a:p>
            <a:r>
              <a:rPr lang="en-US" sz="2600" dirty="0"/>
              <a:t>If security solutions do emerge that can reconcile the cross-purposes of security and privacy, they will come from those who have an acute understanding of all the issues. </a:t>
            </a:r>
            <a:r>
              <a:rPr lang="en-US" sz="2600" dirty="0" smtClean="0"/>
              <a:t>The challenge </a:t>
            </a:r>
            <a:r>
              <a:rPr lang="en-US" sz="2600" dirty="0"/>
              <a:t>is to develop a new mind-set, where security and privacy are complementary, not </a:t>
            </a:r>
            <a:r>
              <a:rPr lang="en-US" sz="2600" dirty="0" smtClean="0"/>
              <a:t>opposites. To achieve this, it will have to take both parties take a ‘win </a:t>
            </a:r>
            <a:r>
              <a:rPr lang="en-US" sz="2600" dirty="0" err="1" smtClean="0"/>
              <a:t>win</a:t>
            </a:r>
            <a:r>
              <a:rPr lang="en-US" sz="2600" dirty="0" smtClean="0"/>
              <a:t>’ (Fifty Fifty) situation where no other side feels undermined.</a:t>
            </a:r>
          </a:p>
          <a:p>
            <a:endParaRPr lang="en-ZW" sz="2600" dirty="0"/>
          </a:p>
        </p:txBody>
      </p:sp>
    </p:spTree>
    <p:extLst>
      <p:ext uri="{BB962C8B-B14F-4D97-AF65-F5344CB8AC3E}">
        <p14:creationId xmlns:p14="http://schemas.microsoft.com/office/powerpoint/2010/main" val="122074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b="1" u="sng" dirty="0">
                <a:solidFill>
                  <a:schemeClr val="tx1"/>
                </a:solidFill>
              </a:rPr>
              <a:t>6</a:t>
            </a:r>
            <a:r>
              <a:rPr lang="en-US" b="1" u="sng" dirty="0" smtClean="0">
                <a:solidFill>
                  <a:schemeClr val="tx1"/>
                </a:solidFill>
              </a:rPr>
              <a:t>. Recommendations</a:t>
            </a:r>
            <a:endParaRPr lang="en-ZW" b="1" u="sng" dirty="0">
              <a:solidFill>
                <a:schemeClr val="tx1"/>
              </a:solidFill>
            </a:endParaRPr>
          </a:p>
        </p:txBody>
      </p:sp>
      <p:sp>
        <p:nvSpPr>
          <p:cNvPr id="3" name="Content Placeholder 2"/>
          <p:cNvSpPr>
            <a:spLocks noGrp="1"/>
          </p:cNvSpPr>
          <p:nvPr>
            <p:ph idx="1"/>
          </p:nvPr>
        </p:nvSpPr>
        <p:spPr>
          <a:xfrm>
            <a:off x="2176531" y="1596980"/>
            <a:ext cx="9328082" cy="4919730"/>
          </a:xfrm>
        </p:spPr>
        <p:txBody>
          <a:bodyPr>
            <a:noAutofit/>
          </a:bodyPr>
          <a:lstStyle/>
          <a:p>
            <a:r>
              <a:rPr lang="en-US" sz="2400" dirty="0" smtClean="0"/>
              <a:t>In the quest to finding a striking balance between Privacy vs Security, among the recommendations should include:</a:t>
            </a:r>
          </a:p>
          <a:p>
            <a:pPr marL="400050" indent="-400050">
              <a:buFont typeface="+mj-lt"/>
              <a:buAutoNum type="romanUcPeriod"/>
            </a:pPr>
            <a:r>
              <a:rPr lang="en-US" sz="2400" dirty="0" smtClean="0"/>
              <a:t>Capacity Building for Law Enforcement Agencies in the area of Internet Governance. </a:t>
            </a:r>
          </a:p>
          <a:p>
            <a:pPr marL="400050" indent="-400050">
              <a:buFont typeface="+mj-lt"/>
              <a:buAutoNum type="romanUcPeriod"/>
            </a:pPr>
            <a:r>
              <a:rPr lang="en-US" sz="2400" dirty="0" smtClean="0"/>
              <a:t>Adopt a Multistakeholder model when addressing security issues affecting citizens.</a:t>
            </a:r>
          </a:p>
          <a:p>
            <a:pPr marL="400050" indent="-400050">
              <a:buFont typeface="+mj-lt"/>
              <a:buAutoNum type="romanUcPeriod"/>
            </a:pPr>
            <a:r>
              <a:rPr lang="en-US" sz="2400" dirty="0" smtClean="0"/>
              <a:t>Use of the internet in a responsible manner, while respecting and upholding the rights of other users.</a:t>
            </a:r>
          </a:p>
          <a:p>
            <a:pPr marL="400050" indent="-400050">
              <a:buFont typeface="+mj-lt"/>
              <a:buAutoNum type="romanUcPeriod"/>
            </a:pPr>
            <a:r>
              <a:rPr lang="en-US" sz="2400" dirty="0" smtClean="0"/>
              <a:t>Advocate for cyber legislations that respects the privacy of the citizens while being cognizant of the importance of security.</a:t>
            </a:r>
          </a:p>
          <a:p>
            <a:pPr marL="400050" indent="-400050">
              <a:buFont typeface="+mj-lt"/>
              <a:buAutoNum type="romanUcPeriod"/>
            </a:pPr>
            <a:r>
              <a:rPr lang="en-US" sz="2400" dirty="0" smtClean="0"/>
              <a:t>Use of encryption services responsibly</a:t>
            </a:r>
            <a:endParaRPr lang="en-ZW" sz="2400" dirty="0"/>
          </a:p>
        </p:txBody>
      </p:sp>
    </p:spTree>
    <p:extLst>
      <p:ext uri="{BB962C8B-B14F-4D97-AF65-F5344CB8AC3E}">
        <p14:creationId xmlns:p14="http://schemas.microsoft.com/office/powerpoint/2010/main" val="4165073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1203"/>
          </a:xfrm>
        </p:spPr>
        <p:txBody>
          <a:bodyPr/>
          <a:lstStyle/>
          <a:p>
            <a:r>
              <a:rPr lang="en-US" b="1" u="sng" dirty="0">
                <a:solidFill>
                  <a:schemeClr val="tx1"/>
                </a:solidFill>
              </a:rPr>
              <a:t>7</a:t>
            </a:r>
            <a:r>
              <a:rPr lang="en-US" b="1" u="sng" dirty="0" smtClean="0">
                <a:solidFill>
                  <a:schemeClr val="tx1"/>
                </a:solidFill>
              </a:rPr>
              <a:t>. Conclusion</a:t>
            </a:r>
            <a:endParaRPr lang="en-ZW" b="1" u="sng" dirty="0">
              <a:solidFill>
                <a:schemeClr val="tx1"/>
              </a:solidFill>
            </a:endParaRPr>
          </a:p>
        </p:txBody>
      </p:sp>
      <p:sp>
        <p:nvSpPr>
          <p:cNvPr id="3" name="Content Placeholder 2"/>
          <p:cNvSpPr>
            <a:spLocks noGrp="1"/>
          </p:cNvSpPr>
          <p:nvPr>
            <p:ph idx="1"/>
          </p:nvPr>
        </p:nvSpPr>
        <p:spPr>
          <a:xfrm>
            <a:off x="2589212" y="1455313"/>
            <a:ext cx="8915400" cy="4455909"/>
          </a:xfrm>
        </p:spPr>
        <p:txBody>
          <a:bodyPr>
            <a:normAutofit lnSpcReduction="10000"/>
          </a:bodyPr>
          <a:lstStyle/>
          <a:p>
            <a:r>
              <a:rPr lang="en-US" sz="2600" dirty="0"/>
              <a:t>Clearly, we benefit from both privacy and security. But </a:t>
            </a:r>
            <a:r>
              <a:rPr lang="en-US" sz="2600" dirty="0" smtClean="0"/>
              <a:t>we </a:t>
            </a:r>
            <a:r>
              <a:rPr lang="en-US" sz="2600" dirty="0"/>
              <a:t>need to sacrifice at least some privacy when living with others in an interconnected world. </a:t>
            </a:r>
            <a:r>
              <a:rPr lang="en-US" sz="2600" dirty="0" smtClean="0"/>
              <a:t>However, proportional some privacy you sacrifice, do not allow the government to abuse it. </a:t>
            </a:r>
          </a:p>
          <a:p>
            <a:r>
              <a:rPr lang="en-US" sz="2600" dirty="0" smtClean="0"/>
              <a:t>Striking </a:t>
            </a:r>
            <a:r>
              <a:rPr lang="en-US" sz="2600" dirty="0"/>
              <a:t>the right balance between the sometimes competing ideals of privacy and security will be a </a:t>
            </a:r>
            <a:r>
              <a:rPr lang="en-US" sz="2600" dirty="0" smtClean="0"/>
              <a:t>challenge </a:t>
            </a:r>
            <a:r>
              <a:rPr lang="en-US" sz="2600" dirty="0"/>
              <a:t>for governments and </a:t>
            </a:r>
            <a:r>
              <a:rPr lang="en-US" sz="2600" dirty="0" smtClean="0"/>
              <a:t>their citizens.</a:t>
            </a:r>
            <a:r>
              <a:rPr lang="en-US" sz="2600" dirty="0"/>
              <a:t> </a:t>
            </a:r>
          </a:p>
          <a:p>
            <a:r>
              <a:rPr lang="en-US" sz="2600" dirty="0" smtClean="0"/>
              <a:t>We all deserve to live in a secure interconnected world, but there are some sacrifices we need to make. Let us learn to trust our governments.</a:t>
            </a:r>
          </a:p>
          <a:p>
            <a:endParaRPr lang="en-US" dirty="0" smtClean="0"/>
          </a:p>
          <a:p>
            <a:endParaRPr lang="en-US" dirty="0" smtClean="0"/>
          </a:p>
          <a:p>
            <a:endParaRPr lang="en-ZW" dirty="0"/>
          </a:p>
        </p:txBody>
      </p:sp>
    </p:spTree>
    <p:extLst>
      <p:ext uri="{BB962C8B-B14F-4D97-AF65-F5344CB8AC3E}">
        <p14:creationId xmlns:p14="http://schemas.microsoft.com/office/powerpoint/2010/main" val="2020215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THE END..</a:t>
            </a:r>
            <a:endParaRPr lang="en-ZW" b="1" dirty="0">
              <a:solidFill>
                <a:schemeClr val="tx1"/>
              </a:solidFill>
            </a:endParaRPr>
          </a:p>
        </p:txBody>
      </p:sp>
    </p:spTree>
    <p:extLst>
      <p:ext uri="{BB962C8B-B14F-4D97-AF65-F5344CB8AC3E}">
        <p14:creationId xmlns:p14="http://schemas.microsoft.com/office/powerpoint/2010/main" val="3108949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r>
              <a:rPr lang="en-US" b="1" u="sng" dirty="0" smtClean="0">
                <a:solidFill>
                  <a:schemeClr val="tx1"/>
                </a:solidFill>
              </a:rPr>
              <a:t>OUTLINES</a:t>
            </a:r>
            <a:endParaRPr lang="en-ZW" b="1" u="sng" dirty="0">
              <a:solidFill>
                <a:schemeClr val="tx1"/>
              </a:solidFill>
            </a:endParaRPr>
          </a:p>
        </p:txBody>
      </p:sp>
      <p:sp>
        <p:nvSpPr>
          <p:cNvPr id="3" name="Content Placeholder 2"/>
          <p:cNvSpPr>
            <a:spLocks noGrp="1"/>
          </p:cNvSpPr>
          <p:nvPr>
            <p:ph idx="1"/>
          </p:nvPr>
        </p:nvSpPr>
        <p:spPr>
          <a:xfrm>
            <a:off x="2589212" y="1532586"/>
            <a:ext cx="8915400" cy="4378636"/>
          </a:xfrm>
        </p:spPr>
        <p:txBody>
          <a:bodyPr/>
          <a:lstStyle/>
          <a:p>
            <a:pPr>
              <a:buFont typeface="+mj-lt"/>
              <a:buAutoNum type="arabicPeriod"/>
            </a:pPr>
            <a:r>
              <a:rPr lang="en-US" sz="3200" b="1" dirty="0" smtClean="0"/>
              <a:t>Introduction</a:t>
            </a:r>
          </a:p>
          <a:p>
            <a:pPr>
              <a:buFont typeface="+mj-lt"/>
              <a:buAutoNum type="arabicPeriod"/>
            </a:pPr>
            <a:r>
              <a:rPr lang="en-US" sz="3200" b="1" dirty="0" smtClean="0"/>
              <a:t>Definitions</a:t>
            </a:r>
          </a:p>
          <a:p>
            <a:pPr>
              <a:buFont typeface="+mj-lt"/>
              <a:buAutoNum type="arabicPeriod"/>
            </a:pPr>
            <a:r>
              <a:rPr lang="en-US" sz="3200" b="1" dirty="0" smtClean="0"/>
              <a:t>Security vs Privacy</a:t>
            </a:r>
          </a:p>
          <a:p>
            <a:pPr>
              <a:buFont typeface="+mj-lt"/>
              <a:buAutoNum type="arabicPeriod"/>
            </a:pPr>
            <a:r>
              <a:rPr lang="en-US" sz="3200" b="1" dirty="0" smtClean="0"/>
              <a:t>Encryption </a:t>
            </a:r>
          </a:p>
          <a:p>
            <a:pPr>
              <a:buFont typeface="+mj-lt"/>
              <a:buAutoNum type="arabicPeriod"/>
            </a:pPr>
            <a:r>
              <a:rPr lang="en-US" sz="3200" b="1" dirty="0" smtClean="0"/>
              <a:t>Security and Privacy – A Compromise</a:t>
            </a:r>
          </a:p>
          <a:p>
            <a:pPr>
              <a:buFont typeface="+mj-lt"/>
              <a:buAutoNum type="arabicPeriod"/>
            </a:pPr>
            <a:r>
              <a:rPr lang="en-US" sz="3200" b="1" dirty="0" smtClean="0"/>
              <a:t>Recommendations</a:t>
            </a:r>
          </a:p>
          <a:p>
            <a:pPr>
              <a:buFont typeface="+mj-lt"/>
              <a:buAutoNum type="arabicPeriod"/>
            </a:pPr>
            <a:r>
              <a:rPr lang="en-US" sz="3200" b="1" dirty="0" smtClean="0"/>
              <a:t>Conclusions</a:t>
            </a:r>
          </a:p>
          <a:p>
            <a:pPr>
              <a:buFont typeface="+mj-lt"/>
              <a:buAutoNum type="arabicPeriod"/>
            </a:pPr>
            <a:endParaRPr lang="en-ZW" dirty="0"/>
          </a:p>
        </p:txBody>
      </p:sp>
    </p:spTree>
    <p:extLst>
      <p:ext uri="{BB962C8B-B14F-4D97-AF65-F5344CB8AC3E}">
        <p14:creationId xmlns:p14="http://schemas.microsoft.com/office/powerpoint/2010/main" val="460576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11507"/>
          </a:xfrm>
        </p:spPr>
        <p:txBody>
          <a:bodyPr/>
          <a:lstStyle/>
          <a:p>
            <a:r>
              <a:rPr lang="en-US" b="1" u="sng" dirty="0" smtClean="0">
                <a:solidFill>
                  <a:schemeClr val="tx1"/>
                </a:solidFill>
              </a:rPr>
              <a:t>1. INTRODUCTTION</a:t>
            </a:r>
            <a:endParaRPr lang="en-ZW" b="1" u="sng" dirty="0">
              <a:solidFill>
                <a:schemeClr val="tx1"/>
              </a:solidFill>
            </a:endParaRPr>
          </a:p>
        </p:txBody>
      </p:sp>
      <p:sp>
        <p:nvSpPr>
          <p:cNvPr id="3" name="Content Placeholder 2"/>
          <p:cNvSpPr>
            <a:spLocks noGrp="1"/>
          </p:cNvSpPr>
          <p:nvPr>
            <p:ph idx="1"/>
          </p:nvPr>
        </p:nvSpPr>
        <p:spPr>
          <a:xfrm>
            <a:off x="1481070" y="1738648"/>
            <a:ext cx="10023542" cy="4172574"/>
          </a:xfrm>
        </p:spPr>
        <p:txBody>
          <a:bodyPr>
            <a:normAutofit fontScale="92500" lnSpcReduction="10000"/>
          </a:bodyPr>
          <a:lstStyle/>
          <a:p>
            <a:r>
              <a:rPr lang="en-US" sz="2800" dirty="0"/>
              <a:t>The most important job of </a:t>
            </a:r>
            <a:r>
              <a:rPr lang="en-US" sz="2800" dirty="0" smtClean="0"/>
              <a:t>governments </a:t>
            </a:r>
            <a:r>
              <a:rPr lang="en-US" sz="2800" dirty="0"/>
              <a:t>is to “secure the general welfare” of its citizens. Security is a common good that is promised to all </a:t>
            </a:r>
            <a:r>
              <a:rPr lang="en-US" sz="2800" dirty="0" smtClean="0"/>
              <a:t>citizens, </a:t>
            </a:r>
            <a:r>
              <a:rPr lang="en-US" sz="2800" dirty="0"/>
              <a:t>and it must outweigh any personal concerns about privacy</a:t>
            </a:r>
            <a:r>
              <a:rPr lang="en-US" dirty="0"/>
              <a:t>. </a:t>
            </a:r>
            <a:endParaRPr lang="en-US" dirty="0" smtClean="0"/>
          </a:p>
          <a:p>
            <a:r>
              <a:rPr lang="en-US" sz="2800" dirty="0" smtClean="0"/>
              <a:t>The security concerns in this digital area from all types of threats such as Cyber Terrorism, Cyber Warfare, Cyber Crimes etc. have outstretched the capacity of most African governments both in financial and human capacity. There is no single country on the African continent that can claim of a safer cyber space today due to the borderless nature of these threats.</a:t>
            </a:r>
          </a:p>
          <a:p>
            <a:endParaRPr lang="en-ZW" dirty="0"/>
          </a:p>
        </p:txBody>
      </p:sp>
    </p:spTree>
    <p:extLst>
      <p:ext uri="{BB962C8B-B14F-4D97-AF65-F5344CB8AC3E}">
        <p14:creationId xmlns:p14="http://schemas.microsoft.com/office/powerpoint/2010/main" val="3626387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91671"/>
            <a:ext cx="8915400" cy="5319551"/>
          </a:xfrm>
        </p:spPr>
        <p:txBody>
          <a:bodyPr>
            <a:normAutofit/>
          </a:bodyPr>
          <a:lstStyle/>
          <a:p>
            <a:r>
              <a:rPr lang="en-US" sz="2600" dirty="0" smtClean="0"/>
              <a:t>Law Enforcement Agencies (LEA) on the continent are now faced with a gigantic task of combating these cyber threats. However, despite the “DIGITAL DIVIDE” between LEA’s and bad actors online (cyber criminals), efforts are being made to bridge the divide despite a 100 step difference.</a:t>
            </a:r>
            <a:endParaRPr lang="en-US" sz="2600" dirty="0"/>
          </a:p>
          <a:p>
            <a:r>
              <a:rPr lang="en-US" sz="2600" dirty="0" smtClean="0"/>
              <a:t>In the quest to make our cyber space free of criminality, the battle between Security and Privacy come crushing against each other. </a:t>
            </a:r>
            <a:endParaRPr lang="en-ZW" sz="2600" dirty="0"/>
          </a:p>
        </p:txBody>
      </p:sp>
    </p:spTree>
    <p:extLst>
      <p:ext uri="{BB962C8B-B14F-4D97-AF65-F5344CB8AC3E}">
        <p14:creationId xmlns:p14="http://schemas.microsoft.com/office/powerpoint/2010/main" val="1426203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925" y="624110"/>
            <a:ext cx="9263688" cy="1280890"/>
          </a:xfrm>
        </p:spPr>
        <p:txBody>
          <a:bodyPr/>
          <a:lstStyle/>
          <a:p>
            <a:r>
              <a:rPr lang="en-US" b="1" u="sng" dirty="0" smtClean="0">
                <a:solidFill>
                  <a:schemeClr val="tx1"/>
                </a:solidFill>
              </a:rPr>
              <a:t>2. Definitions</a:t>
            </a:r>
            <a:endParaRPr lang="en-ZW" b="1" u="sng" dirty="0">
              <a:solidFill>
                <a:schemeClr val="tx1"/>
              </a:solidFill>
            </a:endParaRPr>
          </a:p>
        </p:txBody>
      </p:sp>
      <p:sp>
        <p:nvSpPr>
          <p:cNvPr id="3" name="Content Placeholder 2"/>
          <p:cNvSpPr>
            <a:spLocks noGrp="1"/>
          </p:cNvSpPr>
          <p:nvPr>
            <p:ph idx="1"/>
          </p:nvPr>
        </p:nvSpPr>
        <p:spPr>
          <a:xfrm>
            <a:off x="2137893" y="1751527"/>
            <a:ext cx="9366719" cy="4159695"/>
          </a:xfrm>
        </p:spPr>
        <p:txBody>
          <a:bodyPr/>
          <a:lstStyle/>
          <a:p>
            <a:pPr marL="0" indent="0">
              <a:buNone/>
            </a:pPr>
            <a:r>
              <a:rPr lang="en-US" sz="2400" b="1" dirty="0" smtClean="0">
                <a:solidFill>
                  <a:schemeClr val="tx1"/>
                </a:solidFill>
              </a:rPr>
              <a:t>SECURITY (National)</a:t>
            </a:r>
          </a:p>
          <a:p>
            <a:pPr marL="0" indent="0">
              <a:buNone/>
            </a:pPr>
            <a:r>
              <a:rPr lang="en-US" sz="2600" dirty="0" smtClean="0">
                <a:solidFill>
                  <a:schemeClr val="tx1"/>
                </a:solidFill>
              </a:rPr>
              <a:t>Security </a:t>
            </a:r>
            <a:r>
              <a:rPr lang="en-US" sz="2600" dirty="0">
                <a:solidFill>
                  <a:schemeClr val="tx1"/>
                </a:solidFill>
              </a:rPr>
              <a:t>is the state of being free from danger or threat</a:t>
            </a:r>
            <a:r>
              <a:rPr lang="en-US" sz="2600" dirty="0" smtClean="0">
                <a:solidFill>
                  <a:schemeClr val="tx1"/>
                </a:solidFill>
              </a:rPr>
              <a:t>..</a:t>
            </a:r>
          </a:p>
          <a:p>
            <a:pPr marL="0" indent="0">
              <a:buNone/>
            </a:pPr>
            <a:endParaRPr lang="en-US" sz="2600" dirty="0" smtClean="0">
              <a:solidFill>
                <a:schemeClr val="tx1"/>
              </a:solidFill>
            </a:endParaRPr>
          </a:p>
          <a:p>
            <a:pPr marL="0" indent="0">
              <a:buNone/>
            </a:pPr>
            <a:r>
              <a:rPr lang="en-US" sz="2400" b="1" dirty="0" smtClean="0">
                <a:solidFill>
                  <a:schemeClr val="tx1"/>
                </a:solidFill>
              </a:rPr>
              <a:t>PRIVACY (Personal)</a:t>
            </a:r>
          </a:p>
          <a:p>
            <a:pPr marL="0" indent="0">
              <a:buNone/>
            </a:pPr>
            <a:r>
              <a:rPr lang="en-US" sz="2600" dirty="0">
                <a:solidFill>
                  <a:schemeClr val="tx1"/>
                </a:solidFill>
              </a:rPr>
              <a:t>Privacy is the ability of an individual or group to seclude themselves, or information about themselves, and thereby express themselves selectively.</a:t>
            </a:r>
            <a:endParaRPr lang="en-ZW" sz="2600" dirty="0">
              <a:solidFill>
                <a:schemeClr val="tx1"/>
              </a:solidFill>
            </a:endParaRPr>
          </a:p>
        </p:txBody>
      </p:sp>
    </p:spTree>
    <p:extLst>
      <p:ext uri="{BB962C8B-B14F-4D97-AF65-F5344CB8AC3E}">
        <p14:creationId xmlns:p14="http://schemas.microsoft.com/office/powerpoint/2010/main" val="2857590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1203"/>
          </a:xfrm>
        </p:spPr>
        <p:txBody>
          <a:bodyPr/>
          <a:lstStyle/>
          <a:p>
            <a:r>
              <a:rPr lang="en-US" b="1" u="sng" dirty="0" smtClean="0">
                <a:solidFill>
                  <a:schemeClr val="tx1"/>
                </a:solidFill>
              </a:rPr>
              <a:t>3. Security vs Privacy</a:t>
            </a:r>
            <a:endParaRPr lang="en-ZW" b="1" u="sng"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9256" y="1262130"/>
            <a:ext cx="8460233" cy="4752751"/>
          </a:xfrm>
        </p:spPr>
      </p:pic>
    </p:spTree>
    <p:extLst>
      <p:ext uri="{BB962C8B-B14F-4D97-AF65-F5344CB8AC3E}">
        <p14:creationId xmlns:p14="http://schemas.microsoft.com/office/powerpoint/2010/main" val="267884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5008" y="399245"/>
            <a:ext cx="9826581" cy="5975798"/>
          </a:xfrm>
        </p:spPr>
      </p:pic>
    </p:spTree>
    <p:extLst>
      <p:ext uri="{BB962C8B-B14F-4D97-AF65-F5344CB8AC3E}">
        <p14:creationId xmlns:p14="http://schemas.microsoft.com/office/powerpoint/2010/main" val="1711874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5161" y="824247"/>
            <a:ext cx="10315977" cy="5615189"/>
          </a:xfrm>
        </p:spPr>
        <p:txBody>
          <a:bodyPr>
            <a:normAutofit fontScale="92500" lnSpcReduction="10000"/>
          </a:bodyPr>
          <a:lstStyle/>
          <a:p>
            <a:r>
              <a:rPr lang="en-US" sz="2600" dirty="0" smtClean="0"/>
              <a:t>The 2013 Snowden Revelations and the 2016 FBI vs Apple case have brought back to the limelight the issue of Security vs Privacy online.  </a:t>
            </a:r>
            <a:endParaRPr lang="en-US" sz="2600" dirty="0"/>
          </a:p>
          <a:p>
            <a:r>
              <a:rPr lang="en-US" sz="2600" dirty="0"/>
              <a:t>For the most part, when </a:t>
            </a:r>
            <a:r>
              <a:rPr lang="en-US" sz="2600" dirty="0" smtClean="0"/>
              <a:t>governments talk </a:t>
            </a:r>
            <a:r>
              <a:rPr lang="en-US" sz="2600" dirty="0"/>
              <a:t>about security, </a:t>
            </a:r>
            <a:r>
              <a:rPr lang="en-US" sz="2600" dirty="0" smtClean="0"/>
              <a:t>it’s about </a:t>
            </a:r>
            <a:r>
              <a:rPr lang="en-US" sz="2600" dirty="0"/>
              <a:t>protecting the general public from threats--foreign and domestic. </a:t>
            </a:r>
            <a:r>
              <a:rPr lang="en-US" sz="2600" dirty="0" smtClean="0"/>
              <a:t>The goal </a:t>
            </a:r>
            <a:r>
              <a:rPr lang="en-US" sz="2600" dirty="0"/>
              <a:t>isn't to make money or exude trust among </a:t>
            </a:r>
            <a:r>
              <a:rPr lang="en-US" sz="2600" dirty="0" smtClean="0"/>
              <a:t>it’s citizens, </a:t>
            </a:r>
            <a:r>
              <a:rPr lang="en-US" sz="2600" dirty="0"/>
              <a:t>but rather to stop the bad guys from doing bad things</a:t>
            </a:r>
            <a:r>
              <a:rPr lang="en-US" sz="2600" dirty="0" smtClean="0"/>
              <a:t>.</a:t>
            </a:r>
          </a:p>
          <a:p>
            <a:r>
              <a:rPr lang="en-US" sz="2600" dirty="0"/>
              <a:t>The tension in security and privacy is not limited to law enforcement and individuals. Corporations </a:t>
            </a:r>
            <a:r>
              <a:rPr lang="en-US" sz="2600" dirty="0" smtClean="0"/>
              <a:t>are also facing the security – privacy tension. </a:t>
            </a:r>
            <a:r>
              <a:rPr lang="en-US" sz="2600" dirty="0"/>
              <a:t>For example, studies have consistently shown that one of the biggest security threats facing companies is from insiders, employees who misuse or abuse rights they are given to do their jobs. Furthermore, courts have held companies liable for misuse of their IT resources, leading many organizations to monitor their employees' use of e-mail and the Internet</a:t>
            </a:r>
            <a:r>
              <a:rPr lang="en-US" sz="2600" dirty="0" smtClean="0"/>
              <a:t>.</a:t>
            </a:r>
          </a:p>
          <a:p>
            <a:endParaRPr lang="en-US" sz="2600" dirty="0" smtClean="0"/>
          </a:p>
          <a:p>
            <a:endParaRPr lang="en-ZW" dirty="0"/>
          </a:p>
        </p:txBody>
      </p:sp>
    </p:spTree>
    <p:extLst>
      <p:ext uri="{BB962C8B-B14F-4D97-AF65-F5344CB8AC3E}">
        <p14:creationId xmlns:p14="http://schemas.microsoft.com/office/powerpoint/2010/main" val="2845935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127417"/>
          </a:xfrm>
        </p:spPr>
        <p:txBody>
          <a:bodyPr/>
          <a:lstStyle/>
          <a:p>
            <a:r>
              <a:rPr lang="en-US" b="1" u="sng" dirty="0">
                <a:solidFill>
                  <a:schemeClr val="tx1"/>
                </a:solidFill>
              </a:rPr>
              <a:t>4</a:t>
            </a:r>
            <a:r>
              <a:rPr lang="en-US" b="1" u="sng" dirty="0" smtClean="0">
                <a:solidFill>
                  <a:schemeClr val="tx1"/>
                </a:solidFill>
              </a:rPr>
              <a:t>. Encryption </a:t>
            </a:r>
            <a:r>
              <a:rPr lang="en-US" sz="2400" b="1" u="sng" dirty="0" smtClean="0">
                <a:solidFill>
                  <a:schemeClr val="tx1"/>
                </a:solidFill>
              </a:rPr>
              <a:t>– (Enabler or Inhibiter)</a:t>
            </a:r>
            <a:endParaRPr lang="en-ZW" sz="2400" b="1" u="sng" dirty="0">
              <a:solidFill>
                <a:schemeClr val="tx1"/>
              </a:solidFill>
            </a:endParaRPr>
          </a:p>
        </p:txBody>
      </p:sp>
      <p:sp>
        <p:nvSpPr>
          <p:cNvPr id="3" name="Content Placeholder 2"/>
          <p:cNvSpPr>
            <a:spLocks noGrp="1"/>
          </p:cNvSpPr>
          <p:nvPr>
            <p:ph idx="1"/>
          </p:nvPr>
        </p:nvSpPr>
        <p:spPr>
          <a:xfrm>
            <a:off x="2589212" y="2133599"/>
            <a:ext cx="8915400" cy="4164169"/>
          </a:xfrm>
        </p:spPr>
        <p:txBody>
          <a:bodyPr/>
          <a:lstStyle/>
          <a:p>
            <a:pPr lvl="0">
              <a:buClr>
                <a:srgbClr val="353535"/>
              </a:buClr>
            </a:pPr>
            <a:r>
              <a:rPr lang="en-US" sz="2600" dirty="0">
                <a:solidFill>
                  <a:prstClr val="black">
                    <a:lumMod val="75000"/>
                    <a:lumOff val="25000"/>
                  </a:prstClr>
                </a:solidFill>
              </a:rPr>
              <a:t>Encryption is defined as the conversion of electronic data into another form, called cipher text, which cannot be easily understood by anyone except authorized parties.</a:t>
            </a:r>
          </a:p>
          <a:p>
            <a:pPr lvl="0">
              <a:buClr>
                <a:srgbClr val="353535"/>
              </a:buClr>
            </a:pPr>
            <a:r>
              <a:rPr lang="en-US" sz="2600" dirty="0">
                <a:solidFill>
                  <a:prstClr val="black">
                    <a:lumMod val="75000"/>
                    <a:lumOff val="25000"/>
                  </a:prstClr>
                </a:solidFill>
              </a:rPr>
              <a:t>The primary purpose of encryption is to protect the confidentiality of digital data stored on computer systems or transmitted via the Internet or other computer networks.</a:t>
            </a:r>
          </a:p>
          <a:p>
            <a:pPr marL="0" indent="0">
              <a:buNone/>
            </a:pPr>
            <a:endParaRPr lang="en-ZW" dirty="0"/>
          </a:p>
        </p:txBody>
      </p:sp>
    </p:spTree>
    <p:extLst>
      <p:ext uri="{BB962C8B-B14F-4D97-AF65-F5344CB8AC3E}">
        <p14:creationId xmlns:p14="http://schemas.microsoft.com/office/powerpoint/2010/main" val="295176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1585</TotalTime>
  <Words>891</Words>
  <Application>Microsoft Office PowerPoint</Application>
  <PresentationFormat>Widescreen</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SECURITY and PRIVACY Issues in the INTERNET  ( A View From Law Enforcement)</vt:lpstr>
      <vt:lpstr>OUTLINES</vt:lpstr>
      <vt:lpstr>1. INTRODUCTTION</vt:lpstr>
      <vt:lpstr>PowerPoint Presentation</vt:lpstr>
      <vt:lpstr>2. Definitions</vt:lpstr>
      <vt:lpstr>3. Security vs Privacy</vt:lpstr>
      <vt:lpstr>PowerPoint Presentation</vt:lpstr>
      <vt:lpstr>PowerPoint Presentation</vt:lpstr>
      <vt:lpstr>4. Encryption – (Enabler or Inhibiter)</vt:lpstr>
      <vt:lpstr>PowerPoint Presentation</vt:lpstr>
      <vt:lpstr>5. Security and Privacy – A Compromise</vt:lpstr>
      <vt:lpstr>6. Recommendations</vt:lpstr>
      <vt:lpstr>7. Conclusion</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Ilishebo</dc:creator>
  <cp:lastModifiedBy>Ilishebo</cp:lastModifiedBy>
  <cp:revision>67</cp:revision>
  <dcterms:created xsi:type="dcterms:W3CDTF">2016-10-15T21:55:38Z</dcterms:created>
  <dcterms:modified xsi:type="dcterms:W3CDTF">2016-10-17T23:33:07Z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